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71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84" d="100"/>
          <a:sy n="84" d="100"/>
        </p:scale>
        <p:origin x="-147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B4002-92B4-4D68-AC89-D595EFEF8F5D}" type="datetimeFigureOut">
              <a:rPr lang="ar-IQ" smtClean="0"/>
              <a:t>26/03/1440</a:t>
            </a:fld>
            <a:endParaRPr lang="ar-IQ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7E3F488-6657-43C7-90E2-8E4015FC527C}" type="slidenum">
              <a:rPr lang="ar-IQ" smtClean="0"/>
              <a:t>‹#›</a:t>
            </a:fld>
            <a:endParaRPr lang="ar-IQ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B4002-92B4-4D68-AC89-D595EFEF8F5D}" type="datetimeFigureOut">
              <a:rPr lang="ar-IQ" smtClean="0"/>
              <a:t>26/03/1440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3F488-6657-43C7-90E2-8E4015FC527C}" type="slidenum">
              <a:rPr lang="ar-IQ" smtClean="0"/>
              <a:t>‹#›</a:t>
            </a:fld>
            <a:endParaRPr lang="ar-IQ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67E3F488-6657-43C7-90E2-8E4015FC527C}" type="slidenum">
              <a:rPr lang="ar-IQ" smtClean="0"/>
              <a:t>‹#›</a:t>
            </a:fld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B4002-92B4-4D68-AC89-D595EFEF8F5D}" type="datetimeFigureOut">
              <a:rPr lang="ar-IQ" smtClean="0"/>
              <a:t>26/03/1440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B4002-92B4-4D68-AC89-D595EFEF8F5D}" type="datetimeFigureOut">
              <a:rPr lang="ar-IQ" smtClean="0"/>
              <a:t>26/03/1440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67E3F488-6657-43C7-90E2-8E4015FC527C}" type="slidenum">
              <a:rPr lang="ar-IQ" smtClean="0"/>
              <a:t>‹#›</a:t>
            </a:fld>
            <a:endParaRPr lang="ar-IQ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B4002-92B4-4D68-AC89-D595EFEF8F5D}" type="datetimeFigureOut">
              <a:rPr lang="ar-IQ" smtClean="0"/>
              <a:t>26/03/1440</a:t>
            </a:fld>
            <a:endParaRPr lang="ar-IQ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7E3F488-6657-43C7-90E2-8E4015FC527C}" type="slidenum">
              <a:rPr lang="ar-IQ" smtClean="0"/>
              <a:t>‹#›</a:t>
            </a:fld>
            <a:endParaRPr lang="ar-IQ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37B4002-92B4-4D68-AC89-D595EFEF8F5D}" type="datetimeFigureOut">
              <a:rPr lang="ar-IQ" smtClean="0"/>
              <a:t>26/03/1440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3F488-6657-43C7-90E2-8E4015FC527C}" type="slidenum">
              <a:rPr lang="ar-IQ" smtClean="0"/>
              <a:t>‹#›</a:t>
            </a:fld>
            <a:endParaRPr lang="ar-IQ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B4002-92B4-4D68-AC89-D595EFEF8F5D}" type="datetimeFigureOut">
              <a:rPr lang="ar-IQ" smtClean="0"/>
              <a:t>26/03/1440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ar-IQ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67E3F488-6657-43C7-90E2-8E4015FC527C}" type="slidenum">
              <a:rPr lang="ar-IQ" smtClean="0"/>
              <a:t>‹#›</a:t>
            </a:fld>
            <a:endParaRPr lang="ar-IQ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B4002-92B4-4D68-AC89-D595EFEF8F5D}" type="datetimeFigureOut">
              <a:rPr lang="ar-IQ" smtClean="0"/>
              <a:t>26/03/1440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67E3F488-6657-43C7-90E2-8E4015FC527C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B4002-92B4-4D68-AC89-D595EFEF8F5D}" type="datetimeFigureOut">
              <a:rPr lang="ar-IQ" smtClean="0"/>
              <a:t>26/03/1440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7E3F488-6657-43C7-90E2-8E4015FC527C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7E3F488-6657-43C7-90E2-8E4015FC527C}" type="slidenum">
              <a:rPr lang="ar-IQ" smtClean="0"/>
              <a:t>‹#›</a:t>
            </a:fld>
            <a:endParaRPr lang="ar-IQ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B4002-92B4-4D68-AC89-D595EFEF8F5D}" type="datetimeFigureOut">
              <a:rPr lang="ar-IQ" smtClean="0"/>
              <a:t>26/03/1440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ar-IQ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67E3F488-6657-43C7-90E2-8E4015FC527C}" type="slidenum">
              <a:rPr lang="ar-IQ" smtClean="0"/>
              <a:t>‹#›</a:t>
            </a:fld>
            <a:endParaRPr lang="ar-IQ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37B4002-92B4-4D68-AC89-D595EFEF8F5D}" type="datetimeFigureOut">
              <a:rPr lang="ar-IQ" smtClean="0"/>
              <a:t>26/03/1440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37B4002-92B4-4D68-AC89-D595EFEF8F5D}" type="datetimeFigureOut">
              <a:rPr lang="ar-IQ" smtClean="0"/>
              <a:t>26/03/1440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ar-IQ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7E3F488-6657-43C7-90E2-8E4015FC527C}" type="slidenum">
              <a:rPr lang="ar-IQ" smtClean="0"/>
              <a:t>‹#›</a:t>
            </a:fld>
            <a:endParaRPr lang="ar-IQ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1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r" rtl="1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r" rtl="1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r" rtl="1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r" rtl="1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844824"/>
            <a:ext cx="8382000" cy="1965176"/>
          </a:xfrm>
        </p:spPr>
        <p:txBody>
          <a:bodyPr>
            <a:normAutofit/>
          </a:bodyPr>
          <a:lstStyle/>
          <a:p>
            <a:r>
              <a:rPr lang="en-US" sz="3200" dirty="0"/>
              <a:t>Microbial Nutrition and Culture of bacteria</a:t>
            </a:r>
            <a:r>
              <a:rPr lang="en-US" dirty="0" smtClean="0">
                <a:latin typeface="Berlin Sans FB" pitchFamily="34" charset="0"/>
              </a:rPr>
              <a:t/>
            </a:r>
            <a:br>
              <a:rPr lang="en-US" dirty="0" smtClean="0">
                <a:latin typeface="Berlin Sans FB" pitchFamily="34" charset="0"/>
              </a:rPr>
            </a:br>
            <a:r>
              <a:rPr lang="en-US" dirty="0" smtClean="0">
                <a:latin typeface="Berlin Sans FB" pitchFamily="34" charset="0"/>
              </a:rPr>
              <a:t>Lecture </a:t>
            </a:r>
            <a:r>
              <a:rPr lang="en-US" dirty="0" smtClean="0">
                <a:latin typeface="Berlin Sans FB" pitchFamily="34" charset="0"/>
              </a:rPr>
              <a:t>5</a:t>
            </a:r>
            <a:endParaRPr lang="ar-IQ" dirty="0">
              <a:latin typeface="Berlin Sans FB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14800"/>
            <a:ext cx="6400800" cy="914400"/>
          </a:xfrm>
        </p:spPr>
        <p:txBody>
          <a:bodyPr>
            <a:normAutofit/>
          </a:bodyPr>
          <a:lstStyle/>
          <a:p>
            <a:pPr lvl="0" rtl="0"/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Prof. Dr.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</a:rPr>
              <a:t>Munira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 Ch.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</a:rPr>
              <a:t>Ismaeel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  </a:t>
            </a:r>
            <a:endParaRPr lang="en-US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lvl="0" rtl="0"/>
            <a:r>
              <a:rPr lang="en-US" dirty="0" smtClean="0">
                <a:solidFill>
                  <a:srgbClr val="000000"/>
                </a:solidFill>
                <a:latin typeface="Times New Roman"/>
                <a:ea typeface="Times New Roman"/>
              </a:rPr>
              <a:t>Ass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. Prof. Dr.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</a:rPr>
              <a:t>Israa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 AJ Ibrahim</a:t>
            </a:r>
            <a:endParaRPr lang="ar-IQ" dirty="0">
              <a:solidFill>
                <a:prstClr val="black"/>
              </a:solidFill>
            </a:endParaRPr>
          </a:p>
        </p:txBody>
      </p:sp>
      <p:pic>
        <p:nvPicPr>
          <p:cNvPr id="4" name="Picture 2" descr="صورة ذات صلة"/>
          <p:cNvPicPr>
            <a:picLocks noChangeAspect="1" noChangeArrowheads="1"/>
          </p:cNvPicPr>
          <p:nvPr/>
        </p:nvPicPr>
        <p:blipFill>
          <a:blip r:embed="rId2" cstate="print"/>
          <a:srcRect l="5206" r="4555"/>
          <a:stretch>
            <a:fillRect/>
          </a:stretch>
        </p:blipFill>
        <p:spPr bwMode="auto">
          <a:xfrm>
            <a:off x="7315200" y="228600"/>
            <a:ext cx="1600200" cy="1511727"/>
          </a:xfrm>
          <a:prstGeom prst="rect">
            <a:avLst/>
          </a:prstGeom>
          <a:noFill/>
        </p:spPr>
      </p:pic>
      <p:pic>
        <p:nvPicPr>
          <p:cNvPr id="5" name="Picture 1" descr="شعار العلو2م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8600"/>
            <a:ext cx="1545752" cy="15186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0500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Chemical Requirement: Nutritional Factors are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1-	Carbon sources</a:t>
            </a:r>
          </a:p>
          <a:p>
            <a:pPr algn="l" rtl="0"/>
            <a:r>
              <a:rPr lang="en-US" dirty="0" smtClean="0"/>
              <a:t>2-	Nitrogen</a:t>
            </a:r>
          </a:p>
          <a:p>
            <a:pPr algn="l" rtl="0"/>
            <a:r>
              <a:rPr lang="en-US" dirty="0" smtClean="0"/>
              <a:t>3-	Sulfur and phosphorus</a:t>
            </a:r>
          </a:p>
          <a:p>
            <a:pPr algn="l" rtl="0"/>
            <a:r>
              <a:rPr lang="en-US" dirty="0" smtClean="0"/>
              <a:t>4-	Trace elements (e.g. copper, iron, zinc, and cobalt)</a:t>
            </a:r>
          </a:p>
          <a:p>
            <a:pPr algn="l" rtl="0"/>
            <a:r>
              <a:rPr lang="en-US" dirty="0" smtClean="0"/>
              <a:t>5-	Vitamins (e.g. folic acid, vitamin B-12, vitamin K)</a:t>
            </a:r>
          </a:p>
        </p:txBody>
      </p:sp>
    </p:spTree>
    <p:extLst>
      <p:ext uri="{BB962C8B-B14F-4D97-AF65-F5344CB8AC3E}">
        <p14:creationId xmlns:p14="http://schemas.microsoft.com/office/powerpoint/2010/main" val="13400934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Requirements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l" rtl="0">
              <a:buNone/>
            </a:pPr>
            <a:r>
              <a:rPr lang="en-US" b="1" dirty="0" smtClean="0"/>
              <a:t>Carbon sources</a:t>
            </a:r>
          </a:p>
          <a:p>
            <a:pPr algn="just" rtl="0"/>
            <a:r>
              <a:rPr lang="en-US" dirty="0" smtClean="0"/>
              <a:t>The carbon requirements of organisms must be met by organic carbon (a chemical compound with a carbon-hydrogen bond) or by CO2. Organisms that use organic carbon are heterotrophs and organisms that use CO2 as a sole source of carbon for growth are called autotrophs.      All living organisms require a source of energy. Organisms that use radiant energy (light) are called </a:t>
            </a:r>
            <a:r>
              <a:rPr lang="en-US" dirty="0" err="1" smtClean="0"/>
              <a:t>phototrophs</a:t>
            </a:r>
            <a:r>
              <a:rPr lang="en-US" dirty="0" smtClean="0"/>
              <a:t>. Organisms that use (oxidize) an organic form of carbon are called heterotrophs or (chemo) heterotrophs. Organisms that oxidize inorganic compounds are called </a:t>
            </a:r>
            <a:r>
              <a:rPr lang="en-US" dirty="0" err="1" smtClean="0"/>
              <a:t>lithotrophs</a:t>
            </a:r>
            <a:r>
              <a:rPr lang="en-US" dirty="0" smtClean="0"/>
              <a:t>.</a:t>
            </a:r>
          </a:p>
          <a:p>
            <a:pPr algn="l" rtl="0"/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0590449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86808" cy="11430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Major nutritional types of </a:t>
            </a:r>
            <a:r>
              <a:rPr lang="en-US" sz="2000" dirty="0" err="1" smtClean="0"/>
              <a:t>procaryotes</a:t>
            </a:r>
            <a:r>
              <a:rPr lang="en-US" sz="2000" dirty="0" smtClean="0"/>
              <a:t> and </a:t>
            </a:r>
            <a:r>
              <a:rPr lang="en-US" sz="2000" dirty="0" err="1" smtClean="0"/>
              <a:t>eucaryotes</a:t>
            </a:r>
            <a:endParaRPr lang="ar-IQ" sz="2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76336894"/>
              </p:ext>
            </p:extLst>
          </p:nvPr>
        </p:nvGraphicFramePr>
        <p:xfrm>
          <a:off x="1043608" y="1772818"/>
          <a:ext cx="7200800" cy="4032447"/>
        </p:xfrm>
        <a:graphic>
          <a:graphicData uri="http://schemas.openxmlformats.org/drawingml/2006/table">
            <a:tbl>
              <a:tblPr firstRow="1" firstCol="1" bandRow="1"/>
              <a:tblGrid>
                <a:gridCol w="2006359"/>
                <a:gridCol w="1227964"/>
                <a:gridCol w="1048993"/>
                <a:gridCol w="2917484"/>
              </a:tblGrid>
              <a:tr h="676963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Nutritional Type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Energy Source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Carbon Source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Examples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676963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Photoautotrophs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Light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CO</a:t>
                      </a:r>
                      <a:r>
                        <a:rPr lang="en-US" sz="1200" baseline="-250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Cyanobacteria, some Purple and Green Bacteria, plant, algae.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676963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Photoheterotrophs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Light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Organic compounds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Some Purple and Green Bacteria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324595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Chemoautotrophs or Lithotrophs (Lithoautotrophs)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Inorganic compounds, e.g. H</a:t>
                      </a:r>
                      <a:r>
                        <a:rPr lang="en-US" sz="1200" baseline="-250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2</a:t>
                      </a: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, NH</a:t>
                      </a:r>
                      <a:r>
                        <a:rPr lang="en-US" sz="1200" baseline="-250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3</a:t>
                      </a: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, NO</a:t>
                      </a:r>
                      <a:r>
                        <a:rPr lang="en-US" sz="1200" baseline="-250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2</a:t>
                      </a: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, H</a:t>
                      </a:r>
                      <a:r>
                        <a:rPr lang="en-US" sz="1200" baseline="-250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2</a:t>
                      </a: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CO</a:t>
                      </a:r>
                      <a:r>
                        <a:rPr lang="en-US" sz="1200" baseline="-250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few Bacteria and many Archaea.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676963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Chemoheterotrophs or Heterotrophs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Organic compounds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Organic compounds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Most Bacteria, some </a:t>
                      </a:r>
                      <a:r>
                        <a:rPr lang="en-US" sz="1200" dirty="0" err="1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Archaea</a:t>
                      </a: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 </a:t>
                      </a: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animals, protozoa, fungi. 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98912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258816" cy="11430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Chemical Requirements</a:t>
            </a:r>
            <a:endParaRPr lang="ar-IQ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marL="0" indent="0" algn="l" rtl="0">
              <a:buNone/>
            </a:pPr>
            <a:r>
              <a:rPr lang="en-US" b="1" dirty="0" smtClean="0"/>
              <a:t>Nitrogen</a:t>
            </a:r>
          </a:p>
          <a:p>
            <a:pPr algn="l" rtl="0"/>
            <a:r>
              <a:rPr lang="en-US" dirty="0" smtClean="0"/>
              <a:t>Found in amino acids and proteins</a:t>
            </a:r>
          </a:p>
          <a:p>
            <a:pPr algn="l" rtl="0"/>
            <a:r>
              <a:rPr lang="en-US" dirty="0" smtClean="0"/>
              <a:t>Most bacteria decompose proteins</a:t>
            </a:r>
          </a:p>
          <a:p>
            <a:pPr algn="l" rtl="0"/>
            <a:r>
              <a:rPr lang="en-US" dirty="0" smtClean="0"/>
              <a:t>Some bacteria use Ammonium NH4+ or nitrate NO3-</a:t>
            </a:r>
          </a:p>
          <a:p>
            <a:pPr algn="l" rtl="0"/>
            <a:r>
              <a:rPr lang="en-US" dirty="0" smtClean="0"/>
              <a:t>A few bacteria use N2 in nitrogen fixation</a:t>
            </a:r>
          </a:p>
          <a:p>
            <a:pPr marL="0" indent="0" algn="l" rtl="0">
              <a:buNone/>
            </a:pPr>
            <a:r>
              <a:rPr lang="en-US" b="1" dirty="0" smtClean="0"/>
              <a:t>Sulfur</a:t>
            </a:r>
          </a:p>
          <a:p>
            <a:pPr algn="l" rtl="0"/>
            <a:r>
              <a:rPr lang="en-US" dirty="0" smtClean="0"/>
              <a:t>Found in amino acids, thiamine, and biotin</a:t>
            </a:r>
          </a:p>
          <a:p>
            <a:pPr algn="l" rtl="0"/>
            <a:r>
              <a:rPr lang="en-US" dirty="0" smtClean="0"/>
              <a:t>Most bacteria decompose proteins</a:t>
            </a:r>
          </a:p>
          <a:p>
            <a:pPr algn="l" rtl="0"/>
            <a:r>
              <a:rPr lang="en-US" dirty="0" smtClean="0"/>
              <a:t>Some bacteria use Sulfate ion SO42- or Hydrogen sulfide H2S</a:t>
            </a:r>
          </a:p>
          <a:p>
            <a:pPr algn="l" rtl="0"/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1466131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1143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Chemical Requirements</a:t>
            </a:r>
            <a:endParaRPr lang="ar-IQ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l" rtl="0">
              <a:buNone/>
            </a:pPr>
            <a:r>
              <a:rPr lang="en-US" b="1" dirty="0" smtClean="0"/>
              <a:t>Phosphorus</a:t>
            </a:r>
          </a:p>
          <a:p>
            <a:pPr algn="l" rtl="0"/>
            <a:r>
              <a:rPr lang="en-US" dirty="0" smtClean="0"/>
              <a:t>Found in DNA, RNA, ATP, and membranes</a:t>
            </a:r>
          </a:p>
          <a:p>
            <a:pPr algn="l" rtl="0"/>
            <a:r>
              <a:rPr lang="en-US" dirty="0" smtClean="0"/>
              <a:t>Phosphate PO43- is a source of phosphorus </a:t>
            </a:r>
          </a:p>
          <a:p>
            <a:pPr marL="0" indent="0" algn="l" rtl="0">
              <a:buNone/>
            </a:pPr>
            <a:r>
              <a:rPr lang="en-US" b="1" dirty="0" smtClean="0"/>
              <a:t>Trace elements</a:t>
            </a:r>
          </a:p>
          <a:p>
            <a:pPr algn="l" rtl="0"/>
            <a:r>
              <a:rPr lang="en-US" dirty="0" smtClean="0"/>
              <a:t>Inorganic elements (mineral) required in small amounts</a:t>
            </a:r>
          </a:p>
          <a:p>
            <a:pPr algn="l" rtl="0"/>
            <a:r>
              <a:rPr lang="en-US" dirty="0" smtClean="0"/>
              <a:t>Usually as enzyme cofactors </a:t>
            </a:r>
          </a:p>
          <a:p>
            <a:pPr algn="l" rtl="0"/>
            <a:r>
              <a:rPr lang="en-US" dirty="0" smtClean="0"/>
              <a:t>Ex: iron, molybdenum, zinc</a:t>
            </a:r>
          </a:p>
          <a:p>
            <a:pPr marL="0" indent="0" algn="l" rtl="0">
              <a:buNone/>
            </a:pPr>
            <a:r>
              <a:rPr lang="en-US" b="1" dirty="0" smtClean="0"/>
              <a:t>Organic Growth Factors</a:t>
            </a:r>
          </a:p>
          <a:p>
            <a:pPr algn="l" rtl="0"/>
            <a:r>
              <a:rPr lang="en-US" dirty="0" smtClean="0"/>
              <a:t>Organic compounds obtained directly from the environment</a:t>
            </a:r>
          </a:p>
          <a:p>
            <a:pPr algn="l" rtl="0"/>
            <a:r>
              <a:rPr lang="en-US" dirty="0" smtClean="0"/>
              <a:t>Ex: vitamins, amino acids, purines, and </a:t>
            </a:r>
            <a:r>
              <a:rPr lang="en-US" dirty="0" err="1" smtClean="0"/>
              <a:t>pyrimidines</a:t>
            </a:r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0607697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Culture Media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Synthetic medium: Medium prepared in the laboratory from material of precise or reasonably well-defined composition</a:t>
            </a:r>
          </a:p>
          <a:p>
            <a:pPr algn="l" rtl="0"/>
            <a:r>
              <a:rPr lang="en-US" dirty="0" smtClean="0"/>
              <a:t>Complex medium: Medium contains reasonably familiar material but varies slightly in chemical composition from batch to batch (e.g. peptone, a product of enzyme digestion of proteins)</a:t>
            </a:r>
          </a:p>
          <a:p>
            <a:pPr algn="l" rtl="0"/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9166006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Selective, Differential, and Enrichment Media</a:t>
            </a:r>
            <a:br>
              <a:rPr lang="en-US" dirty="0" smtClean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55000" lnSpcReduction="20000"/>
          </a:bodyPr>
          <a:lstStyle/>
          <a:p>
            <a:pPr marL="0" indent="0" algn="l" rtl="0">
              <a:buNone/>
            </a:pPr>
            <a:endParaRPr lang="en-US" dirty="0" smtClean="0"/>
          </a:p>
          <a:p>
            <a:pPr algn="l" rtl="0"/>
            <a:r>
              <a:rPr lang="en-US" dirty="0" smtClean="0"/>
              <a:t>Selective medium: Medium encourages growth of some </a:t>
            </a:r>
          </a:p>
          <a:p>
            <a:pPr marL="0" indent="0" algn="l" rtl="0">
              <a:buNone/>
            </a:pPr>
            <a:r>
              <a:rPr lang="en-US" dirty="0" smtClean="0"/>
              <a:t>organisms but suppresses growth of others (e.g. </a:t>
            </a:r>
            <a:r>
              <a:rPr lang="en-US" dirty="0" err="1" smtClean="0"/>
              <a:t>MacConkey</a:t>
            </a:r>
            <a:r>
              <a:rPr lang="en-US" dirty="0" smtClean="0"/>
              <a:t> agar)</a:t>
            </a:r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Differential medium: Medium contains a constituent</a:t>
            </a:r>
          </a:p>
          <a:p>
            <a:pPr marL="0" indent="0" algn="l" rtl="0">
              <a:buNone/>
            </a:pPr>
            <a:r>
              <a:rPr lang="en-US" dirty="0" smtClean="0"/>
              <a:t> that causes an observable change (e.g. Blood agar)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err="1" smtClean="0"/>
              <a:t>Hemolyses</a:t>
            </a:r>
            <a:r>
              <a:rPr lang="en-US" dirty="0" smtClean="0"/>
              <a:t> of Streptococcus spp. (left) </a:t>
            </a:r>
            <a:r>
              <a:rPr lang="el-GR" dirty="0" smtClean="0"/>
              <a:t>α-</a:t>
            </a:r>
            <a:r>
              <a:rPr lang="en-US" dirty="0" smtClean="0"/>
              <a:t>hemolysis   </a:t>
            </a:r>
          </a:p>
          <a:p>
            <a:pPr marL="0" indent="0" algn="l" rtl="0">
              <a:buNone/>
            </a:pPr>
            <a:r>
              <a:rPr lang="en-US" dirty="0" smtClean="0"/>
              <a:t> (S. </a:t>
            </a:r>
            <a:r>
              <a:rPr lang="en-US" dirty="0" err="1" smtClean="0"/>
              <a:t>mitis</a:t>
            </a:r>
            <a:r>
              <a:rPr lang="en-US" dirty="0" smtClean="0"/>
              <a:t>); (middle) </a:t>
            </a:r>
            <a:r>
              <a:rPr lang="el-GR" dirty="0" smtClean="0"/>
              <a:t>β-</a:t>
            </a:r>
            <a:r>
              <a:rPr lang="en-US" dirty="0" smtClean="0"/>
              <a:t>hemolysis (S. </a:t>
            </a:r>
            <a:r>
              <a:rPr lang="en-US" dirty="0" err="1" smtClean="0"/>
              <a:t>pyogenes</a:t>
            </a:r>
            <a:r>
              <a:rPr lang="en-US" dirty="0" smtClean="0"/>
              <a:t>); (right) </a:t>
            </a:r>
            <a:r>
              <a:rPr lang="el-GR" dirty="0" smtClean="0"/>
              <a:t>γ-</a:t>
            </a:r>
            <a:r>
              <a:rPr lang="en-US" dirty="0" smtClean="0"/>
              <a:t>hemolysis</a:t>
            </a:r>
          </a:p>
          <a:p>
            <a:pPr marL="0" indent="0" algn="l" rtl="0">
              <a:buNone/>
            </a:pPr>
            <a:r>
              <a:rPr lang="en-US" dirty="0" smtClean="0"/>
              <a:t> (= </a:t>
            </a:r>
            <a:r>
              <a:rPr lang="en-US" dirty="0" err="1" smtClean="0"/>
              <a:t>nonhemolytic</a:t>
            </a:r>
            <a:r>
              <a:rPr lang="en-US" dirty="0" smtClean="0"/>
              <a:t>, S. </a:t>
            </a:r>
            <a:r>
              <a:rPr lang="en-US" dirty="0" err="1" smtClean="0"/>
              <a:t>salivarius</a:t>
            </a:r>
            <a:r>
              <a:rPr lang="en-US" dirty="0" smtClean="0"/>
              <a:t>)</a:t>
            </a:r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Enrichment medium: Medium contains special nutrients that allow growth of a particular organism over others (e.g. Alkaline Peptone Water is used for the cultivation of vibrio) </a:t>
            </a:r>
          </a:p>
          <a:p>
            <a:pPr algn="l" rtl="0"/>
            <a:endParaRPr lang="ar-IQ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696319"/>
            <a:ext cx="1496690" cy="1400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2233" y="3212976"/>
            <a:ext cx="1776784" cy="1152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024" y="5373216"/>
            <a:ext cx="1060698" cy="1060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1607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764704"/>
            <a:ext cx="8784976" cy="936103"/>
          </a:xfrm>
        </p:spPr>
        <p:txBody>
          <a:bodyPr>
            <a:noAutofit/>
          </a:bodyPr>
          <a:lstStyle/>
          <a:p>
            <a:r>
              <a:rPr lang="en-US" sz="2800" dirty="0" smtClean="0"/>
              <a:t>Microbial Nutrition and Culture of bacteria     </a:t>
            </a:r>
            <a:r>
              <a:rPr lang="en-US" sz="1600" dirty="0" smtClean="0"/>
              <a:t>Lec.5</a:t>
            </a:r>
            <a:endParaRPr lang="ar-IQ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901" y="2780928"/>
            <a:ext cx="4876800" cy="199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51520" y="5085184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Prof. Dr. </a:t>
            </a:r>
            <a:r>
              <a:rPr lang="en-US" b="1" dirty="0" err="1"/>
              <a:t>Munira</a:t>
            </a:r>
            <a:r>
              <a:rPr lang="en-US" b="1" dirty="0"/>
              <a:t> Ch. </a:t>
            </a:r>
            <a:r>
              <a:rPr lang="en-US" b="1" dirty="0" err="1"/>
              <a:t>Ismaeel</a:t>
            </a:r>
            <a:r>
              <a:rPr lang="en-US" b="1" dirty="0"/>
              <a:t>  and Ass. Prof. Dr. </a:t>
            </a:r>
            <a:r>
              <a:rPr lang="en-US" b="1" dirty="0" err="1"/>
              <a:t>Israa</a:t>
            </a:r>
            <a:r>
              <a:rPr lang="en-US" b="1" dirty="0"/>
              <a:t> AJ Ibrahim</a:t>
            </a:r>
          </a:p>
        </p:txBody>
      </p:sp>
    </p:spTree>
    <p:extLst>
      <p:ext uri="{BB962C8B-B14F-4D97-AF65-F5344CB8AC3E}">
        <p14:creationId xmlns:p14="http://schemas.microsoft.com/office/powerpoint/2010/main" val="2468770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Microbial Nutrition 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 rtl="0"/>
            <a:r>
              <a:rPr lang="en-US" dirty="0" smtClean="0"/>
              <a:t>All living organisms, from micro to </a:t>
            </a:r>
            <a:r>
              <a:rPr lang="en-US" dirty="0" err="1" smtClean="0"/>
              <a:t>macroorganisms</a:t>
            </a:r>
            <a:r>
              <a:rPr lang="en-US" dirty="0" smtClean="0"/>
              <a:t> require nutrients for growth and normal functioning.</a:t>
            </a:r>
          </a:p>
          <a:p>
            <a:pPr algn="just" rtl="0"/>
            <a:r>
              <a:rPr lang="en-US" dirty="0" smtClean="0"/>
              <a:t>All organisms require water, elements, and energy. The elemental components are carbon, nitrogen, phosphorus, </a:t>
            </a:r>
            <a:r>
              <a:rPr lang="en-US" dirty="0" err="1" smtClean="0"/>
              <a:t>sulphur</a:t>
            </a:r>
            <a:r>
              <a:rPr lang="en-US" dirty="0" smtClean="0"/>
              <a:t> and potassium besides hydrogen and oxygen major ones for synthesizing cellular components. The energy is derived from the chemical compounds or radiant energy like light.</a:t>
            </a:r>
          </a:p>
          <a:p>
            <a:pPr algn="l" rtl="0"/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475205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Microbial growth requirements</a:t>
            </a:r>
            <a:endParaRPr lang="ar-IQ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37036618"/>
              </p:ext>
            </p:extLst>
          </p:nvPr>
        </p:nvGraphicFramePr>
        <p:xfrm>
          <a:off x="1475656" y="2276872"/>
          <a:ext cx="6264695" cy="3168351"/>
        </p:xfrm>
        <a:graphic>
          <a:graphicData uri="http://schemas.openxmlformats.org/drawingml/2006/table">
            <a:tbl>
              <a:tblPr/>
              <a:tblGrid>
                <a:gridCol w="3209667"/>
                <a:gridCol w="3055028"/>
              </a:tblGrid>
              <a:tr h="539790">
                <a:tc gridSpan="2"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The requirements for growth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IQ"/>
                    </a:p>
                  </a:txBody>
                  <a:tcPr/>
                </a:tc>
              </a:tr>
              <a:tr h="733128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Calibri"/>
                          <a:cs typeface="Arial"/>
                        </a:rPr>
                        <a:t>Physical requirements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Calibri"/>
                          <a:cs typeface="Arial"/>
                        </a:rPr>
                        <a:t>Chemical requirements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Calibri"/>
                          <a:cs typeface="Arial"/>
                        </a:rPr>
                        <a:t>(nutritional factors)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5433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- pH 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- Temperature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-oxygen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-osmotic pressure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-Carbon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-nitrogen, sulfur, phosphorous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-trace elements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-organic growth factor 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5655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Physical factors requirements for bacterial growth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 algn="l" rtl="0">
              <a:buNone/>
            </a:pPr>
            <a:r>
              <a:rPr lang="en-US" dirty="0" smtClean="0"/>
              <a:t> </a:t>
            </a:r>
            <a:r>
              <a:rPr lang="en-US" b="1" dirty="0" smtClean="0"/>
              <a:t>pH</a:t>
            </a:r>
          </a:p>
          <a:p>
            <a:pPr algn="just" rtl="0"/>
            <a:r>
              <a:rPr lang="en-US" dirty="0" smtClean="0"/>
              <a:t>-Optimum pH: the pH at which the microorganism grows best (</a:t>
            </a:r>
            <a:r>
              <a:rPr lang="en-US" dirty="0" err="1" smtClean="0"/>
              <a:t>eg</a:t>
            </a:r>
            <a:r>
              <a:rPr lang="en-US" dirty="0" smtClean="0"/>
              <a:t>. pH 7).</a:t>
            </a:r>
          </a:p>
          <a:p>
            <a:pPr algn="just" rtl="0"/>
            <a:r>
              <a:rPr lang="en-US" dirty="0" smtClean="0"/>
              <a:t>-most bacteria grow between pH 6.5 and 7.5</a:t>
            </a:r>
          </a:p>
          <a:p>
            <a:pPr algn="just" rtl="0"/>
            <a:r>
              <a:rPr lang="en-US" dirty="0" smtClean="0"/>
              <a:t>-molds and yeasts grow between pH 5 and 6</a:t>
            </a:r>
          </a:p>
          <a:p>
            <a:pPr algn="just" rtl="0"/>
            <a:r>
              <a:rPr lang="en-US" dirty="0" smtClean="0"/>
              <a:t>-According to their tolerance for acidity alkalinity, bacteria are classified as:</a:t>
            </a:r>
          </a:p>
          <a:p>
            <a:pPr algn="just" rtl="0"/>
            <a:r>
              <a:rPr lang="en-US" dirty="0" err="1" smtClean="0"/>
              <a:t>Acidophiles</a:t>
            </a:r>
            <a:r>
              <a:rPr lang="en-US" dirty="0" smtClean="0"/>
              <a:t> (acid-loving): grow best at pH 0.1-5.4</a:t>
            </a:r>
          </a:p>
          <a:p>
            <a:pPr algn="just" rtl="0"/>
            <a:r>
              <a:rPr lang="en-US" dirty="0" err="1" smtClean="0"/>
              <a:t>Neutrophiles</a:t>
            </a:r>
            <a:r>
              <a:rPr lang="en-US" dirty="0" smtClean="0"/>
              <a:t>: grow best at pH 5.4 to 8.0</a:t>
            </a:r>
          </a:p>
          <a:p>
            <a:pPr algn="just" rtl="0"/>
            <a:r>
              <a:rPr lang="en-US" dirty="0" err="1" smtClean="0"/>
              <a:t>Alkaliphiles</a:t>
            </a:r>
            <a:r>
              <a:rPr lang="en-US" dirty="0" smtClean="0"/>
              <a:t>: (base-loving): grow best at pH 7.0-11.5</a:t>
            </a:r>
          </a:p>
          <a:p>
            <a:pPr algn="l" rtl="0"/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762372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86808" cy="11430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Physical factors requirements for bacterial growth</a:t>
            </a:r>
            <a:endParaRPr lang="ar-IQ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276872"/>
            <a:ext cx="8229600" cy="3849291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dirty="0" smtClean="0"/>
              <a:t> </a:t>
            </a:r>
            <a:r>
              <a:rPr lang="en-US" b="1" dirty="0" smtClean="0"/>
              <a:t>Temperature</a:t>
            </a:r>
            <a:r>
              <a:rPr lang="en-US" dirty="0" smtClean="0"/>
              <a:t> </a:t>
            </a:r>
          </a:p>
          <a:p>
            <a:pPr algn="l" rtl="0"/>
            <a:r>
              <a:rPr lang="en-US" dirty="0" smtClean="0"/>
              <a:t>According to their growth temperature range, bacteria can be classified as:</a:t>
            </a:r>
          </a:p>
          <a:p>
            <a:pPr algn="l" rtl="0"/>
            <a:r>
              <a:rPr lang="en-US" dirty="0" err="1" smtClean="0"/>
              <a:t>Psychrophiles</a:t>
            </a:r>
            <a:r>
              <a:rPr lang="en-US" dirty="0" smtClean="0"/>
              <a:t>: grow best at 15- 20 </a:t>
            </a:r>
            <a:r>
              <a:rPr lang="en-US" sz="1100" dirty="0" smtClean="0"/>
              <a:t>O</a:t>
            </a:r>
            <a:r>
              <a:rPr lang="en-US" dirty="0" smtClean="0"/>
              <a:t>C</a:t>
            </a:r>
          </a:p>
          <a:p>
            <a:pPr algn="l" rtl="0"/>
            <a:r>
              <a:rPr lang="en-US" dirty="0" err="1" smtClean="0"/>
              <a:t>Psychrotrophs</a:t>
            </a:r>
            <a:r>
              <a:rPr lang="en-US" dirty="0" smtClean="0"/>
              <a:t>: grow best 0</a:t>
            </a:r>
            <a:r>
              <a:rPr lang="en-US" sz="1100" dirty="0" smtClean="0"/>
              <a:t>o</a:t>
            </a:r>
            <a:r>
              <a:rPr lang="en-US" dirty="0" smtClean="0"/>
              <a:t>C and 20-30 </a:t>
            </a:r>
            <a:r>
              <a:rPr lang="en-US" sz="1100" dirty="0" smtClean="0"/>
              <a:t>O</a:t>
            </a:r>
            <a:r>
              <a:rPr lang="en-US" dirty="0" smtClean="0"/>
              <a:t>C</a:t>
            </a:r>
          </a:p>
          <a:p>
            <a:pPr algn="l" rtl="0"/>
            <a:r>
              <a:rPr lang="en-US" dirty="0" err="1" smtClean="0"/>
              <a:t>Mesophiles</a:t>
            </a:r>
            <a:r>
              <a:rPr lang="en-US" dirty="0" smtClean="0"/>
              <a:t>:   grow best at 25-40 </a:t>
            </a:r>
            <a:r>
              <a:rPr lang="en-US" sz="1100" dirty="0" smtClean="0"/>
              <a:t>O</a:t>
            </a:r>
            <a:r>
              <a:rPr lang="en-US" dirty="0" smtClean="0"/>
              <a:t>C</a:t>
            </a:r>
          </a:p>
          <a:p>
            <a:pPr algn="l" rtl="0"/>
            <a:r>
              <a:rPr lang="en-US" dirty="0" smtClean="0"/>
              <a:t>Thermophiles: grow best at 50-60 </a:t>
            </a:r>
            <a:r>
              <a:rPr lang="en-US" sz="1100" dirty="0" smtClean="0"/>
              <a:t>O</a:t>
            </a:r>
            <a:r>
              <a:rPr lang="en-US" dirty="0" smtClean="0"/>
              <a:t>C</a:t>
            </a:r>
          </a:p>
          <a:p>
            <a:pPr marL="0" indent="0" algn="l" rtl="0">
              <a:buNone/>
            </a:pPr>
            <a:endParaRPr lang="ar-IQ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17537"/>
            <a:ext cx="3922687" cy="2204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0453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42792" cy="11430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Physical factors requirements for bacterial growth</a:t>
            </a:r>
            <a:endParaRPr lang="ar-IQ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060848"/>
            <a:ext cx="8229600" cy="4065315"/>
          </a:xfrm>
        </p:spPr>
        <p:txBody>
          <a:bodyPr>
            <a:normAutofit fontScale="70000" lnSpcReduction="20000"/>
          </a:bodyPr>
          <a:lstStyle/>
          <a:p>
            <a:pPr marL="0" indent="0" algn="l" rtl="0">
              <a:buNone/>
            </a:pPr>
            <a:r>
              <a:rPr lang="en-US" b="1" dirty="0" smtClean="0"/>
              <a:t>Oxygen</a:t>
            </a:r>
            <a:r>
              <a:rPr lang="en-US" dirty="0" smtClean="0"/>
              <a:t> </a:t>
            </a:r>
          </a:p>
          <a:p>
            <a:pPr algn="l" rtl="0"/>
            <a:r>
              <a:rPr lang="en-US" dirty="0" smtClean="0"/>
              <a:t>- Aerobes: require oxygen to grow</a:t>
            </a:r>
          </a:p>
          <a:p>
            <a:pPr algn="l" rtl="0"/>
            <a:r>
              <a:rPr lang="en-US" dirty="0" smtClean="0"/>
              <a:t>- Obligate aerobes: must have free oxygen for aerobic respiration (e.g. Pseudomonas)</a:t>
            </a:r>
          </a:p>
          <a:p>
            <a:pPr algn="l" rtl="0"/>
            <a:r>
              <a:rPr lang="en-US" dirty="0" smtClean="0"/>
              <a:t>- Anaerobes: do not require oxygen to grow</a:t>
            </a:r>
          </a:p>
          <a:p>
            <a:pPr algn="l" rtl="0"/>
            <a:r>
              <a:rPr lang="en-US" dirty="0" smtClean="0"/>
              <a:t>- Obligate anaerobes: killed by free oxygen (e.g. </a:t>
            </a:r>
            <a:r>
              <a:rPr lang="en-US" dirty="0" err="1" smtClean="0"/>
              <a:t>Bacteroides</a:t>
            </a:r>
            <a:r>
              <a:rPr lang="en-US" dirty="0" smtClean="0"/>
              <a:t>)</a:t>
            </a:r>
          </a:p>
          <a:p>
            <a:pPr algn="l" rtl="0"/>
            <a:r>
              <a:rPr lang="en-US" dirty="0" smtClean="0"/>
              <a:t>- </a:t>
            </a:r>
            <a:r>
              <a:rPr lang="en-US" dirty="0" err="1" smtClean="0"/>
              <a:t>Microaerophiles</a:t>
            </a:r>
            <a:r>
              <a:rPr lang="en-US" dirty="0" smtClean="0"/>
              <a:t>: grow best in presence of small amount of free oxygen</a:t>
            </a:r>
          </a:p>
          <a:p>
            <a:pPr algn="l" rtl="0"/>
            <a:r>
              <a:rPr lang="en-US" dirty="0" smtClean="0"/>
              <a:t>- </a:t>
            </a:r>
            <a:r>
              <a:rPr lang="en-US" dirty="0" err="1" smtClean="0"/>
              <a:t>Capnophiles</a:t>
            </a:r>
            <a:r>
              <a:rPr lang="en-US" dirty="0" smtClean="0"/>
              <a:t>: carbon-dioxide loving organisms that thrive under conditions of low oxygen</a:t>
            </a:r>
          </a:p>
          <a:p>
            <a:pPr algn="l" rtl="0"/>
            <a:r>
              <a:rPr lang="en-US" dirty="0" smtClean="0"/>
              <a:t>- Facultative anaerobes: carry on aerobic metabolism when oxygen is present, but shift to anaerobic metabolism when oxygen is absent</a:t>
            </a:r>
          </a:p>
          <a:p>
            <a:pPr algn="l" rtl="0"/>
            <a:r>
              <a:rPr lang="en-US" dirty="0" smtClean="0"/>
              <a:t>- </a:t>
            </a:r>
            <a:r>
              <a:rPr lang="en-US" dirty="0" err="1" smtClean="0"/>
              <a:t>Aerotolerant</a:t>
            </a:r>
            <a:r>
              <a:rPr lang="en-US" dirty="0" smtClean="0"/>
              <a:t> anaerobes: can survive in the presence of oxygen but do not use it in their metabolism</a:t>
            </a:r>
          </a:p>
          <a:p>
            <a:pPr algn="l" rtl="0"/>
            <a:endParaRPr lang="ar-IQ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76672"/>
            <a:ext cx="3086596" cy="1888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1771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42792" cy="11430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Physical factors requirements for bacterial growth</a:t>
            </a:r>
            <a:endParaRPr lang="ar-IQ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438940"/>
            <a:ext cx="8229600" cy="3687223"/>
          </a:xfrm>
        </p:spPr>
        <p:txBody>
          <a:bodyPr>
            <a:normAutofit/>
          </a:bodyPr>
          <a:lstStyle/>
          <a:p>
            <a:pPr algn="l" rtl="0"/>
            <a:r>
              <a:rPr lang="en-US" b="1" dirty="0" smtClean="0"/>
              <a:t>Osmotic Pressure</a:t>
            </a:r>
          </a:p>
          <a:p>
            <a:pPr algn="l" rtl="0"/>
            <a:r>
              <a:rPr lang="en-US" dirty="0" smtClean="0"/>
              <a:t>- Environments that contain dissolved substances exert osmotic pressure, and pressure can exceed that exerted by dissolved substances in cells</a:t>
            </a:r>
          </a:p>
          <a:p>
            <a:pPr algn="l" rtl="0"/>
            <a:r>
              <a:rPr lang="en-US" dirty="0" smtClean="0"/>
              <a:t>- Hyperosmotic environments: cells lose water and undergo plasmolysis (shrinking of cell)</a:t>
            </a:r>
          </a:p>
          <a:p>
            <a:pPr algn="l" rtl="0"/>
            <a:r>
              <a:rPr lang="en-US" dirty="0" smtClean="0"/>
              <a:t>- </a:t>
            </a:r>
            <a:r>
              <a:rPr lang="en-US" dirty="0" err="1" smtClean="0"/>
              <a:t>Hypoosmotic</a:t>
            </a:r>
            <a:r>
              <a:rPr lang="en-US" dirty="0" smtClean="0"/>
              <a:t> environment: cells gain water and swell and burst</a:t>
            </a:r>
          </a:p>
          <a:p>
            <a:pPr algn="l" rtl="0"/>
            <a:endParaRPr lang="ar-IQ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857" y="50130"/>
            <a:ext cx="3351832" cy="2388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3493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258816" cy="11430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Physical factors requirements for bacterial growth</a:t>
            </a:r>
            <a:endParaRPr lang="ar-IQ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marL="0" indent="0" algn="l" rtl="0">
              <a:buNone/>
            </a:pPr>
            <a:r>
              <a:rPr lang="en-US" b="1" dirty="0" smtClean="0"/>
              <a:t>Halophiles</a:t>
            </a:r>
          </a:p>
          <a:p>
            <a:pPr marL="0" indent="0" algn="l" rtl="0">
              <a:buNone/>
            </a:pPr>
            <a:r>
              <a:rPr lang="en-US" dirty="0" smtClean="0"/>
              <a:t>Salt-loving organisms which require moderate to large quantities of salt (sodium chloride)</a:t>
            </a:r>
          </a:p>
          <a:p>
            <a:pPr algn="l" rtl="0"/>
            <a:r>
              <a:rPr lang="en-US" dirty="0" smtClean="0"/>
              <a:t>Membrane transport systems actively transport sodium ions out of cells and concentrate potassium ions inside</a:t>
            </a:r>
          </a:p>
          <a:p>
            <a:pPr algn="l" rtl="0"/>
            <a:r>
              <a:rPr lang="en-US" dirty="0" smtClean="0"/>
              <a:t>Why do halophiles require sodium?</a:t>
            </a:r>
          </a:p>
          <a:p>
            <a:pPr algn="l" rtl="0"/>
            <a:r>
              <a:rPr lang="en-US" dirty="0" smtClean="0"/>
              <a:t>1)	Cells need sodium to maintain a high intracellular potassium concentration for enzymatic function</a:t>
            </a:r>
          </a:p>
          <a:p>
            <a:pPr algn="l" rtl="0"/>
            <a:r>
              <a:rPr lang="en-US" dirty="0" smtClean="0"/>
              <a:t>2)	Cells need sodium to maintain the integrity of their cell walls</a:t>
            </a:r>
          </a:p>
          <a:p>
            <a:pPr algn="l" rtl="0"/>
            <a:endParaRPr lang="en-US" dirty="0" smtClean="0"/>
          </a:p>
          <a:p>
            <a:pPr marL="0" indent="0" algn="l" rtl="0">
              <a:buNone/>
            </a:pPr>
            <a:endParaRPr lang="ar-IQ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88640"/>
            <a:ext cx="2445816" cy="1833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27360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74</TotalTime>
  <Words>983</Words>
  <Application>Microsoft Office PowerPoint</Application>
  <PresentationFormat>On-screen Show (4:3)</PresentationFormat>
  <Paragraphs>131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Civic</vt:lpstr>
      <vt:lpstr>Microbial Nutrition and Culture of bacteria Lecture 5</vt:lpstr>
      <vt:lpstr>Microbial Nutrition and Culture of bacteria     Lec.5</vt:lpstr>
      <vt:lpstr>Microbial Nutrition </vt:lpstr>
      <vt:lpstr>Microbial growth requirements</vt:lpstr>
      <vt:lpstr>Physical factors requirements for bacterial growth</vt:lpstr>
      <vt:lpstr>Physical factors requirements for bacterial growth</vt:lpstr>
      <vt:lpstr>Physical factors requirements for bacterial growth</vt:lpstr>
      <vt:lpstr>Physical factors requirements for bacterial growth</vt:lpstr>
      <vt:lpstr>Physical factors requirements for bacterial growth</vt:lpstr>
      <vt:lpstr>Chemical Requirement: Nutritional Factors are</vt:lpstr>
      <vt:lpstr>Chemical Requirements</vt:lpstr>
      <vt:lpstr>Major nutritional types of procaryotes and eucaryotes</vt:lpstr>
      <vt:lpstr>Chemical Requirements</vt:lpstr>
      <vt:lpstr>Chemical Requirements</vt:lpstr>
      <vt:lpstr>Types of Culture Media</vt:lpstr>
      <vt:lpstr>Selective, Differential, and Enrichment Media </vt:lpstr>
    </vt:vector>
  </TitlesOfParts>
  <Company>Enjoy My Fine Releases.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Microbial Nutrition and Culture of bacteria                   Lec.5</dc:title>
  <dc:creator>DR.Ahmed Saker 2o1O</dc:creator>
  <cp:lastModifiedBy>Nada</cp:lastModifiedBy>
  <cp:revision>10</cp:revision>
  <dcterms:created xsi:type="dcterms:W3CDTF">2018-04-17T18:06:37Z</dcterms:created>
  <dcterms:modified xsi:type="dcterms:W3CDTF">2018-12-04T16:05:02Z</dcterms:modified>
</cp:coreProperties>
</file>